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6"/>
    <p:restoredTop sz="94731"/>
  </p:normalViewPr>
  <p:slideViewPr>
    <p:cSldViewPr snapToGrid="0" snapToObjects="1">
      <p:cViewPr>
        <p:scale>
          <a:sx n="93" d="100"/>
          <a:sy n="93" d="100"/>
        </p:scale>
        <p:origin x="2552" y="1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10.png>
</file>

<file path=ppt/media/image2.tiff>
</file>

<file path=ppt/media/image3.tiff>
</file>

<file path=ppt/media/image4.tif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E57D6-5077-7143-907D-D77479BDD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EC76B1-93E6-6B4E-97E7-A44D24D3F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8572F-67FB-1F48-80E9-F9E42AE75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F77CF-F17D-6240-818E-451598FDA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18E2D-9859-5548-B487-188FCCDA3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21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4659-8F36-DA4C-AEF1-ECAB8F8FA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00B360-A4F7-BB49-88B1-97C1CFACB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51A16-56A1-B34A-A5B2-75E0390F7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5FDA9-4EBE-0C4D-B896-CB75D3FC0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9B819-DABF-DC4B-9614-9177171A5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717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DA9459-9443-F04D-B9DE-30044E67E0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9C9A0E-EE71-214C-BB39-E9EFBF080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C6F18-8695-BC4D-91F7-D4BA31762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48B81-832E-1B4C-B30A-A22FE6344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A8227-788C-824B-9228-776D3F9FE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797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34B2A-F4BC-804A-80A5-816B27B6B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A20587-6D2C-9441-AF19-BA431A399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7731E-DC5C-3948-BE48-539675B8B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07CF6-CFCC-5345-9834-4797C2C7C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498CF8-8CB6-E44A-9BEB-37E4E1180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59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CACDA-6736-174B-94D1-2759E848D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8D8AE-6CEC-CC4E-9B2B-FCA8532BF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D3611-F179-664D-9D8F-D2957C6D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0094B-D7DB-2146-88DE-A6E7A1438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DE290-A262-2545-A620-E9543B672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928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D15AB-94E8-2543-8F22-B0C084636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39285-5F86-5D4C-A63B-DE4373771D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A505E-8A18-6843-97B2-44F2F7737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47D7E6-DC74-8B4A-B4F7-80DF444E3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2BBECC-27BC-D244-A232-53D33D435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B0E252-B442-0F4E-B5E6-2FA73E55A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14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F6ABA-D226-1D45-8C8A-27ECD5EB8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12F21-8604-EF46-96A4-6B807B443D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51D330-B199-1846-9A97-CFBE58AAB0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66E1CC-6CF5-704B-8794-759C1EED1A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A1C8AA-E4DA-074D-BF57-31C2B9D410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71E0BA-8D0B-5D4F-ACE6-6BDAA9B67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D463DB-7DA3-F44C-9832-ABF2653C4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51336C-C6E4-F648-8CC7-121F6CCA1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638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02003D-A042-B448-A42A-4ABE2A257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70A91C-E70B-9942-A674-2789A1450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CA998D-E80E-DB4D-B341-1752BDAA3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A24B78-33DF-B345-93F6-F4FA71E67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590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647811-AE02-9343-AD7A-59A30B60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14E4DA-66CB-3045-855A-52238BC39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B08084-4B61-924D-BA71-334F79D3C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307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FFE48-41E7-9D4D-954C-2FAA74822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3AC540-1ABA-A24B-8860-BDAFECCE4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5216CD-054B-6749-AAE2-CF6DB8CB8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72B918-40B2-764D-AB19-0F47BB8C6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BF0345-83B7-2948-9C46-B506CA230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3F599-C66F-B84D-8110-54CCCFCCA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039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63A1-488B-1848-92DE-7228D1E83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E4E4C3-733E-BA46-9201-1D936D1B1F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151279-17DC-854D-AD1A-ACAAD61F8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6C70B7-5003-574B-A1AD-F82E80452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77CD0-5FB8-A448-A3AE-E7A0072B3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F8F66E-C64F-3241-99D3-4831ED2F6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3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46607-7293-BC46-B41A-AF18992BA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5FA1B3-56D1-5349-82E8-7063C40AEF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CBC01-4CE0-D146-AE86-BDC5AE3B8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47471-9731-BD4B-A5DA-75A44BEE1812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1DD41E-0A56-1547-B0B7-8125E1B184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49609A-7F51-6C4F-94D1-4C038DBD3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3471D-ADAB-774A-A720-56E699167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65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9F90A-9C80-FA44-930F-A707DDD8FB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Permutation Hypothesis Tests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849C9B-E4EA-BB4B-BA30-AA1B0259C2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Robert Williams</a:t>
            </a:r>
          </a:p>
          <a:p>
            <a:r>
              <a:rPr lang="en-US" dirty="0"/>
              <a:t>Summer Statistics Workshop</a:t>
            </a:r>
          </a:p>
          <a:p>
            <a:r>
              <a:rPr lang="en-US" dirty="0"/>
              <a:t>6/18/2020</a:t>
            </a:r>
          </a:p>
        </p:txBody>
      </p:sp>
    </p:spTree>
    <p:extLst>
      <p:ext uri="{BB962C8B-B14F-4D97-AF65-F5344CB8AC3E}">
        <p14:creationId xmlns:p14="http://schemas.microsoft.com/office/powerpoint/2010/main" val="3473418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C984F-4BA5-3C43-BA88-69FD2B02D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Permutation Hypothesis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6449D-8625-194A-9A8E-3BDCABD09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 concept</a:t>
            </a:r>
          </a:p>
          <a:p>
            <a:pPr lvl="1"/>
            <a:r>
              <a:rPr lang="en-US" dirty="0"/>
              <a:t>Determine statistical significance of test statistic between two groups </a:t>
            </a:r>
            <a:br>
              <a:rPr lang="en-US" dirty="0"/>
            </a:br>
            <a:r>
              <a:rPr lang="en-US" dirty="0"/>
              <a:t>(i.e. the mean value of treatment vs control)</a:t>
            </a:r>
          </a:p>
          <a:p>
            <a:pPr lvl="1"/>
            <a:r>
              <a:rPr lang="en-US" dirty="0"/>
              <a:t>Calculate all possible values of the test statistic under all possible rearrangements of the observed data points</a:t>
            </a:r>
          </a:p>
          <a:p>
            <a:r>
              <a:rPr lang="en-US" dirty="0"/>
              <a:t>When to use?</a:t>
            </a:r>
          </a:p>
          <a:p>
            <a:pPr lvl="1"/>
            <a:r>
              <a:rPr lang="en-US" dirty="0"/>
              <a:t>When you have small sample sizes</a:t>
            </a:r>
          </a:p>
          <a:p>
            <a:pPr lvl="1"/>
            <a:r>
              <a:rPr lang="en-US" dirty="0"/>
              <a:t>Test something other than classic approaches comparing means and medians</a:t>
            </a:r>
          </a:p>
          <a:p>
            <a:pPr lvl="1"/>
            <a:r>
              <a:rPr lang="en-US" dirty="0"/>
              <a:t>Assumptions of other approaches are not met</a:t>
            </a:r>
          </a:p>
          <a:p>
            <a:r>
              <a:rPr lang="en-US" dirty="0"/>
              <a:t>Adapted from </a:t>
            </a:r>
            <a:r>
              <a:rPr lang="en-US" dirty="0" err="1"/>
              <a:t>MarinStatsLectures</a:t>
            </a:r>
            <a:r>
              <a:rPr lang="en-US" dirty="0"/>
              <a:t> YouTube lesson</a:t>
            </a:r>
          </a:p>
        </p:txBody>
      </p:sp>
    </p:spTree>
    <p:extLst>
      <p:ext uri="{BB962C8B-B14F-4D97-AF65-F5344CB8AC3E}">
        <p14:creationId xmlns:p14="http://schemas.microsoft.com/office/powerpoint/2010/main" val="2746539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8A460-2B35-F44A-85F9-DD4D6CB3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there a difference in chick weight between casein and meat meal diets?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4DD064B-FC26-1B4B-847F-E6C095F0AE42}"/>
              </a:ext>
            </a:extLst>
          </p:cNvPr>
          <p:cNvGrpSpPr/>
          <p:nvPr/>
        </p:nvGrpSpPr>
        <p:grpSpPr>
          <a:xfrm>
            <a:off x="490678" y="1846028"/>
            <a:ext cx="3427134" cy="2257404"/>
            <a:chOff x="1159764" y="1951983"/>
            <a:chExt cx="4523932" cy="2979849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0DF509C-F176-5648-B274-29662ECFD4F5}"/>
                </a:ext>
              </a:extLst>
            </p:cNvPr>
            <p:cNvGrpSpPr/>
            <p:nvPr/>
          </p:nvGrpSpPr>
          <p:grpSpPr>
            <a:xfrm>
              <a:off x="1159764" y="2524065"/>
              <a:ext cx="4523932" cy="2407767"/>
              <a:chOff x="1784556" y="1889791"/>
              <a:chExt cx="4523932" cy="2407767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945C514C-25C2-2640-B056-C6171E4EC8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5869" t="11572" r="28883" b="10343"/>
              <a:stretch/>
            </p:blipFill>
            <p:spPr>
              <a:xfrm>
                <a:off x="1784556" y="1919064"/>
                <a:ext cx="1919651" cy="2349223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D75FD22D-33EB-084F-90C7-D125AF153A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00721" y="1889791"/>
                <a:ext cx="2407767" cy="2407767"/>
              </a:xfrm>
              <a:prstGeom prst="rect">
                <a:avLst/>
              </a:prstGeom>
            </p:spPr>
          </p:pic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46C058B-FD69-F846-A26C-ED5150C471E7}"/>
                </a:ext>
              </a:extLst>
            </p:cNvPr>
            <p:cNvSpPr txBox="1"/>
            <p:nvPr/>
          </p:nvSpPr>
          <p:spPr>
            <a:xfrm>
              <a:off x="2163491" y="1951983"/>
              <a:ext cx="21187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12 Casein Fed Chicks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4A6327-8840-6C4A-934A-5169C0EFDF35}"/>
              </a:ext>
            </a:extLst>
          </p:cNvPr>
          <p:cNvGrpSpPr/>
          <p:nvPr/>
        </p:nvGrpSpPr>
        <p:grpSpPr>
          <a:xfrm>
            <a:off x="490678" y="4279202"/>
            <a:ext cx="3581276" cy="2335859"/>
            <a:chOff x="6654105" y="1951889"/>
            <a:chExt cx="4523747" cy="2950578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E87433F-47E6-F54A-9771-3E15E2ADED1D}"/>
                </a:ext>
              </a:extLst>
            </p:cNvPr>
            <p:cNvGrpSpPr/>
            <p:nvPr/>
          </p:nvGrpSpPr>
          <p:grpSpPr>
            <a:xfrm>
              <a:off x="6654105" y="2494886"/>
              <a:ext cx="4523747" cy="2407581"/>
              <a:chOff x="6830053" y="1919064"/>
              <a:chExt cx="4523747" cy="2407581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F143754-C818-9542-A2B2-E6F436C00F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46219" y="1919064"/>
                <a:ext cx="2407581" cy="2407581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C42E3DDD-2078-2243-A5BD-EAFC7FB6ED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4601" r="35234" b="7312"/>
              <a:stretch/>
            </p:blipFill>
            <p:spPr>
              <a:xfrm>
                <a:off x="6830053" y="1948243"/>
                <a:ext cx="1919651" cy="2349223"/>
              </a:xfrm>
              <a:prstGeom prst="rect">
                <a:avLst/>
              </a:prstGeom>
            </p:spPr>
          </p:pic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E44FC29-F995-8B45-86C5-79322B3CB7A1}"/>
                </a:ext>
              </a:extLst>
            </p:cNvPr>
            <p:cNvSpPr txBox="1"/>
            <p:nvPr/>
          </p:nvSpPr>
          <p:spPr>
            <a:xfrm>
              <a:off x="7799936" y="1951889"/>
              <a:ext cx="25190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11 Meat meal Fed Chicks</a:t>
              </a:r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2B89F42-B9FF-AE42-BA7C-9CC2331B23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7697" y="1633233"/>
            <a:ext cx="2836606" cy="508225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8BC6B14-300A-7A41-BCB5-38BF9CFEF220}"/>
                  </a:ext>
                </a:extLst>
              </p:cNvPr>
              <p:cNvSpPr txBox="1"/>
              <p:nvPr/>
            </p:nvSpPr>
            <p:spPr>
              <a:xfrm>
                <a:off x="7757309" y="1957599"/>
                <a:ext cx="3937820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Specify H</a:t>
                </a:r>
                <a:r>
                  <a:rPr lang="en-US" baseline="-25000" dirty="0"/>
                  <a:t>0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H</a:t>
                </a:r>
                <a:r>
                  <a:rPr lang="en-US" baseline="-25000" dirty="0"/>
                  <a:t>0 </a:t>
                </a:r>
                <a:r>
                  <a:rPr lang="en-US" dirty="0"/>
                  <a:t>= Weight change same under both feed types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𝑚𝑒𝑎𝑛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𝑚𝑒𝑎𝑛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Choose test statistic (TS)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>
                        <a:latin typeface="Cambria Math" panose="02040503050406030204" pitchFamily="18" charset="0"/>
                      </a:rPr>
                      <m:t>T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𝑚𝑒𝑎𝑛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𝑚𝑒𝑎𝑛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Determine distribution of test statistic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Randomize labels and data points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Compute TS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Convert test statistic to a p-value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How many times is the randomized TS greater than the measured TS?</a:t>
                </a: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8BC6B14-300A-7A41-BCB5-38BF9CFEF2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57309" y="1957599"/>
                <a:ext cx="3937820" cy="4247317"/>
              </a:xfrm>
              <a:prstGeom prst="rect">
                <a:avLst/>
              </a:prstGeom>
              <a:blipFill>
                <a:blip r:embed="rId7"/>
                <a:stretch>
                  <a:fillRect l="-965" t="-298" r="-965" b="-8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9094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1BBEA6-5A31-0742-80C1-D0F113444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61" y="861557"/>
            <a:ext cx="2836606" cy="5082252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B2DCAD9-BFF2-B649-9233-61818A5618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539433"/>
              </p:ext>
            </p:extLst>
          </p:nvPr>
        </p:nvGraphicFramePr>
        <p:xfrm>
          <a:off x="3014467" y="1684854"/>
          <a:ext cx="3578942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7070">
                  <a:extLst>
                    <a:ext uri="{9D8B030D-6E8A-4147-A177-3AD203B41FA5}">
                      <a16:colId xmlns:a16="http://schemas.microsoft.com/office/drawing/2014/main" val="1943622650"/>
                    </a:ext>
                  </a:extLst>
                </a:gridCol>
                <a:gridCol w="2061872">
                  <a:extLst>
                    <a:ext uri="{9D8B030D-6E8A-4147-A177-3AD203B41FA5}">
                      <a16:colId xmlns:a16="http://schemas.microsoft.com/office/drawing/2014/main" val="16235959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Observed</a:t>
                      </a:r>
                    </a:p>
                    <a:p>
                      <a:r>
                        <a:rPr lang="en-US" dirty="0"/>
                        <a:t>Mean (g)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411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casein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323.58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45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meatmeal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276.90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116149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E8A42E2-C01D-9A45-877C-2DE566DCF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7507208"/>
              </p:ext>
            </p:extLst>
          </p:nvPr>
        </p:nvGraphicFramePr>
        <p:xfrm>
          <a:off x="3014467" y="3211163"/>
          <a:ext cx="357894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4169">
                  <a:extLst>
                    <a:ext uri="{9D8B030D-6E8A-4147-A177-3AD203B41FA5}">
                      <a16:colId xmlns:a16="http://schemas.microsoft.com/office/drawing/2014/main" val="1943622650"/>
                    </a:ext>
                  </a:extLst>
                </a:gridCol>
                <a:gridCol w="2064773">
                  <a:extLst>
                    <a:ext uri="{9D8B030D-6E8A-4147-A177-3AD203B41FA5}">
                      <a16:colId xmlns:a16="http://schemas.microsoft.com/office/drawing/2014/main" val="16235959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Test Statistic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6411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Observed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445117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5791829-ADA9-0B44-8BA4-4B69C1BAE90D}"/>
                  </a:ext>
                </a:extLst>
              </p:cNvPr>
              <p:cNvSpPr/>
              <p:nvPr/>
            </p:nvSpPr>
            <p:spPr>
              <a:xfrm>
                <a:off x="2836605" y="4152871"/>
                <a:ext cx="393466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b="0" dirty="0"/>
                  <a:t>Test Statistic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𝑚𝑒𝑎𝑛</m:t>
                        </m:r>
                        <m:d>
                          <m:d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𝑚𝑒𝑎𝑛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5791829-ADA9-0B44-8BA4-4B69C1BAE90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6605" y="4152871"/>
                <a:ext cx="3934667" cy="369332"/>
              </a:xfrm>
              <a:prstGeom prst="rect">
                <a:avLst/>
              </a:prstGeom>
              <a:blipFill>
                <a:blip r:embed="rId3"/>
                <a:stretch>
                  <a:fillRect l="-965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59601E32-427D-7346-984D-A165F1F09908}"/>
              </a:ext>
            </a:extLst>
          </p:cNvPr>
          <p:cNvGrpSpPr/>
          <p:nvPr/>
        </p:nvGrpSpPr>
        <p:grpSpPr>
          <a:xfrm>
            <a:off x="7250085" y="304800"/>
            <a:ext cx="4881116" cy="5170957"/>
            <a:chOff x="7250085" y="658855"/>
            <a:chExt cx="4881116" cy="517095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F30A0E6-6D4B-5740-89BD-150FD81C34B4}"/>
                </a:ext>
              </a:extLst>
            </p:cNvPr>
            <p:cNvSpPr txBox="1"/>
            <p:nvPr/>
          </p:nvSpPr>
          <p:spPr>
            <a:xfrm>
              <a:off x="7250085" y="658855"/>
              <a:ext cx="22607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Perform Permutations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1C61747-9F13-C649-AD9D-20E3CED2E2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083" b="776"/>
            <a:stretch/>
          </p:blipFill>
          <p:spPr>
            <a:xfrm>
              <a:off x="7250085" y="1028187"/>
              <a:ext cx="3523481" cy="48016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AE1AEB-7213-BB48-BA4F-44D107DE161E}"/>
                </a:ext>
              </a:extLst>
            </p:cNvPr>
            <p:cNvSpPr txBox="1"/>
            <p:nvPr/>
          </p:nvSpPr>
          <p:spPr>
            <a:xfrm>
              <a:off x="10939849" y="3387406"/>
              <a:ext cx="11913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… x 10,000</a:t>
              </a:r>
            </a:p>
          </p:txBody>
        </p:sp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581E736B-DF95-FF43-871F-0BEBE49A52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2956617"/>
              </p:ext>
            </p:extLst>
          </p:nvPr>
        </p:nvGraphicFramePr>
        <p:xfrm>
          <a:off x="6044511" y="5612529"/>
          <a:ext cx="5969628" cy="1089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4938">
                  <a:extLst>
                    <a:ext uri="{9D8B030D-6E8A-4147-A177-3AD203B41FA5}">
                      <a16:colId xmlns:a16="http://schemas.microsoft.com/office/drawing/2014/main" val="520817382"/>
                    </a:ext>
                  </a:extLst>
                </a:gridCol>
                <a:gridCol w="994938">
                  <a:extLst>
                    <a:ext uri="{9D8B030D-6E8A-4147-A177-3AD203B41FA5}">
                      <a16:colId xmlns:a16="http://schemas.microsoft.com/office/drawing/2014/main" val="1658004065"/>
                    </a:ext>
                  </a:extLst>
                </a:gridCol>
                <a:gridCol w="994938">
                  <a:extLst>
                    <a:ext uri="{9D8B030D-6E8A-4147-A177-3AD203B41FA5}">
                      <a16:colId xmlns:a16="http://schemas.microsoft.com/office/drawing/2014/main" val="3324099264"/>
                    </a:ext>
                  </a:extLst>
                </a:gridCol>
                <a:gridCol w="994938">
                  <a:extLst>
                    <a:ext uri="{9D8B030D-6E8A-4147-A177-3AD203B41FA5}">
                      <a16:colId xmlns:a16="http://schemas.microsoft.com/office/drawing/2014/main" val="1600362231"/>
                    </a:ext>
                  </a:extLst>
                </a:gridCol>
                <a:gridCol w="994938">
                  <a:extLst>
                    <a:ext uri="{9D8B030D-6E8A-4147-A177-3AD203B41FA5}">
                      <a16:colId xmlns:a16="http://schemas.microsoft.com/office/drawing/2014/main" val="2863621905"/>
                    </a:ext>
                  </a:extLst>
                </a:gridCol>
                <a:gridCol w="994938">
                  <a:extLst>
                    <a:ext uri="{9D8B030D-6E8A-4147-A177-3AD203B41FA5}">
                      <a16:colId xmlns:a16="http://schemas.microsoft.com/office/drawing/2014/main" val="3953877442"/>
                    </a:ext>
                  </a:extLst>
                </a:gridCol>
              </a:tblGrid>
              <a:tr h="272364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Perm1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Perm2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Perm3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Perm4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perm5</a:t>
                      </a:r>
                    </a:p>
                  </a:txBody>
                  <a:tcPr marL="67158" marR="67158" marT="33579" marB="33579"/>
                </a:tc>
                <a:extLst>
                  <a:ext uri="{0D108BD9-81ED-4DB2-BD59-A6C34878D82A}">
                    <a16:rowId xmlns:a16="http://schemas.microsoft.com/office/drawing/2014/main" val="3607503529"/>
                  </a:ext>
                </a:extLst>
              </a:tr>
              <a:tr h="272364">
                <a:tc>
                  <a:txBody>
                    <a:bodyPr/>
                    <a:lstStyle/>
                    <a:p>
                      <a:r>
                        <a:rPr lang="en-US" sz="1300" dirty="0"/>
                        <a:t>Mean(M)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310.18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284.36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292.09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325.81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272</a:t>
                      </a:r>
                    </a:p>
                  </a:txBody>
                  <a:tcPr marL="67158" marR="67158" marT="33579" marB="33579"/>
                </a:tc>
                <a:extLst>
                  <a:ext uri="{0D108BD9-81ED-4DB2-BD59-A6C34878D82A}">
                    <a16:rowId xmlns:a16="http://schemas.microsoft.com/office/drawing/2014/main" val="2070321906"/>
                  </a:ext>
                </a:extLst>
              </a:tr>
              <a:tr h="272364">
                <a:tc>
                  <a:txBody>
                    <a:bodyPr/>
                    <a:lstStyle/>
                    <a:p>
                      <a:r>
                        <a:rPr lang="en-US" sz="1300" dirty="0"/>
                        <a:t>Mean(C)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293.0833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316.75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309.6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278.75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328.0833</a:t>
                      </a:r>
                    </a:p>
                  </a:txBody>
                  <a:tcPr marL="67158" marR="67158" marT="33579" marB="33579"/>
                </a:tc>
                <a:extLst>
                  <a:ext uri="{0D108BD9-81ED-4DB2-BD59-A6C34878D82A}">
                    <a16:rowId xmlns:a16="http://schemas.microsoft.com/office/drawing/2014/main" val="3143442060"/>
                  </a:ext>
                </a:extLst>
              </a:tr>
              <a:tr h="272364">
                <a:tc>
                  <a:txBody>
                    <a:bodyPr/>
                    <a:lstStyle/>
                    <a:p>
                      <a:r>
                        <a:rPr lang="en-US" sz="1300" dirty="0"/>
                        <a:t>Test Statistic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17.09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32.3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17.5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47.06</a:t>
                      </a:r>
                    </a:p>
                  </a:txBody>
                  <a:tcPr marL="67158" marR="67158" marT="33579" marB="33579"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56.08</a:t>
                      </a:r>
                    </a:p>
                  </a:txBody>
                  <a:tcPr marL="67158" marR="67158" marT="33579" marB="33579"/>
                </a:tc>
                <a:extLst>
                  <a:ext uri="{0D108BD9-81ED-4DB2-BD59-A6C34878D82A}">
                    <a16:rowId xmlns:a16="http://schemas.microsoft.com/office/drawing/2014/main" val="8377072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599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73BAD5BD-8F97-2B44-AEC9-C7FCB2ABD2A7}"/>
              </a:ext>
            </a:extLst>
          </p:cNvPr>
          <p:cNvGrpSpPr/>
          <p:nvPr/>
        </p:nvGrpSpPr>
        <p:grpSpPr>
          <a:xfrm>
            <a:off x="740937" y="1118493"/>
            <a:ext cx="4304255" cy="4990346"/>
            <a:chOff x="507297" y="1118493"/>
            <a:chExt cx="4304255" cy="499034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2773A11-0517-B44D-A1B9-377B64096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8036" y="1487825"/>
              <a:ext cx="4182778" cy="418277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7C0513A-1CC6-D94F-A10D-3E357E3ADF77}"/>
                </a:ext>
              </a:extLst>
            </p:cNvPr>
            <p:cNvSpPr txBox="1"/>
            <p:nvPr/>
          </p:nvSpPr>
          <p:spPr>
            <a:xfrm>
              <a:off x="507297" y="1118493"/>
              <a:ext cx="43042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Calculate Test Statistic for each permutation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818FDB4B-9DCA-F442-86E7-F865FDA4A240}"/>
                    </a:ext>
                  </a:extLst>
                </p:cNvPr>
                <p:cNvSpPr/>
                <p:nvPr/>
              </p:nvSpPr>
              <p:spPr>
                <a:xfrm>
                  <a:off x="692090" y="5739507"/>
                  <a:ext cx="3934667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n-US" b="0" dirty="0"/>
                    <a:t>Test Statistic </a:t>
                  </a:r>
                  <a14:m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|"/>
                          <m:endChr m:val="|"/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𝑚𝑒𝑎𝑛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𝑚𝑒𝑎𝑛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d>
                    </m:oMath>
                  </a14:m>
                  <a:endParaRPr lang="en-US" dirty="0"/>
                </a:p>
              </p:txBody>
            </p:sp>
          </mc:Choice>
          <mc:Fallback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818FDB4B-9DCA-F442-86E7-F865FDA4A24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92090" y="5739507"/>
                  <a:ext cx="3934667" cy="369332"/>
                </a:xfrm>
                <a:prstGeom prst="rect">
                  <a:avLst/>
                </a:prstGeom>
                <a:blipFill>
                  <a:blip r:embed="rId3"/>
                  <a:stretch>
                    <a:fillRect l="-1286" t="-6667" b="-2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4305CE0-8D35-D342-B1B9-6C8556335CAD}"/>
                </a:ext>
              </a:extLst>
            </p:cNvPr>
            <p:cNvSpPr txBox="1"/>
            <p:nvPr/>
          </p:nvSpPr>
          <p:spPr>
            <a:xfrm>
              <a:off x="2964873" y="2355272"/>
              <a:ext cx="16036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Observed, 46.6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8FA1CE5-37D8-F14D-AFD1-8E6517F13365}"/>
                </a:ext>
              </a:extLst>
            </p:cNvPr>
            <p:cNvCxnSpPr>
              <a:stCxn id="9" idx="1"/>
            </p:cNvCxnSpPr>
            <p:nvPr/>
          </p:nvCxnSpPr>
          <p:spPr>
            <a:xfrm flipH="1">
              <a:off x="2743201" y="2539938"/>
              <a:ext cx="221672" cy="18466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9D616C1-009C-AE4E-A8B4-05988BD28B81}"/>
              </a:ext>
            </a:extLst>
          </p:cNvPr>
          <p:cNvGrpSpPr/>
          <p:nvPr/>
        </p:nvGrpSpPr>
        <p:grpSpPr>
          <a:xfrm>
            <a:off x="5502143" y="1118493"/>
            <a:ext cx="6121821" cy="4621014"/>
            <a:chOff x="5869007" y="1118493"/>
            <a:chExt cx="6121821" cy="462101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87D312C-AF0E-8E4F-B844-F1AFC81A5C37}"/>
                </a:ext>
              </a:extLst>
            </p:cNvPr>
            <p:cNvSpPr txBox="1"/>
            <p:nvPr/>
          </p:nvSpPr>
          <p:spPr>
            <a:xfrm>
              <a:off x="5869007" y="1118493"/>
              <a:ext cx="1777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Calculate P-value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AD51B67-0505-224E-BE75-C0099644D55A}"/>
                </a:ext>
              </a:extLst>
            </p:cNvPr>
            <p:cNvSpPr txBox="1"/>
            <p:nvPr/>
          </p:nvSpPr>
          <p:spPr>
            <a:xfrm>
              <a:off x="5929745" y="2951018"/>
              <a:ext cx="60610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p-value = # of times Permutation Test Stat &gt; Observed Test Stat</a:t>
              </a:r>
            </a:p>
            <a:p>
              <a:r>
                <a:rPr lang="en-US" dirty="0"/>
                <a:t>		Total number of Permutations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E9FDD69-8258-B144-96B2-F74F4F47B5DF}"/>
                </a:ext>
              </a:extLst>
            </p:cNvPr>
            <p:cNvCxnSpPr/>
            <p:nvPr/>
          </p:nvCxnSpPr>
          <p:spPr>
            <a:xfrm>
              <a:off x="6984576" y="3274183"/>
              <a:ext cx="483335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BE38FC7-AEFC-674F-9A76-401D85225F07}"/>
                </a:ext>
              </a:extLst>
            </p:cNvPr>
            <p:cNvSpPr txBox="1"/>
            <p:nvPr/>
          </p:nvSpPr>
          <p:spPr>
            <a:xfrm>
              <a:off x="5929745" y="3768436"/>
              <a:ext cx="28817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p-value = 0.099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D515A65-D3D8-6846-8E79-08DDF0B0ED20}"/>
                </a:ext>
              </a:extLst>
            </p:cNvPr>
            <p:cNvSpPr/>
            <p:nvPr/>
          </p:nvSpPr>
          <p:spPr>
            <a:xfrm>
              <a:off x="5929745" y="1487825"/>
              <a:ext cx="6061083" cy="425168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4737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253</Words>
  <Application>Microsoft Macintosh PowerPoint</Application>
  <PresentationFormat>Widescreen</PresentationFormat>
  <Paragraphs>69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Office Theme</vt:lpstr>
      <vt:lpstr>Permutation Hypothesis Tests</vt:lpstr>
      <vt:lpstr>Permutation Hypothesis Tests</vt:lpstr>
      <vt:lpstr>Is there a difference in chick weight between casein and meat meal diets?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Permutation Hypothesis Tests</dc:title>
  <dc:creator>Williams,Robert</dc:creator>
  <cp:lastModifiedBy>Williams,Robert</cp:lastModifiedBy>
  <cp:revision>15</cp:revision>
  <dcterms:created xsi:type="dcterms:W3CDTF">2020-06-18T18:16:03Z</dcterms:created>
  <dcterms:modified xsi:type="dcterms:W3CDTF">2020-06-18T19:53:20Z</dcterms:modified>
</cp:coreProperties>
</file>

<file path=docProps/thumbnail.jpeg>
</file>